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57" r:id="rId3"/>
    <p:sldId id="265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9" r:id="rId14"/>
    <p:sldId id="284" r:id="rId15"/>
    <p:sldId id="285" r:id="rId16"/>
    <p:sldId id="286" r:id="rId17"/>
    <p:sldId id="287" r:id="rId18"/>
  </p:sldIdLst>
  <p:sldSz cx="9144000" cy="6858000" type="screen4x3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8" autoAdjust="0"/>
  </p:normalViewPr>
  <p:slideViewPr>
    <p:cSldViewPr>
      <p:cViewPr>
        <p:scale>
          <a:sx n="70" d="100"/>
          <a:sy n="70" d="100"/>
        </p:scale>
        <p:origin x="-4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5E5638CA-BF6D-4A0A-9CD4-3FE4D1E27F3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BFE77825-1E30-4733-A9CA-278DD7B2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7825-1E30-4733-A9CA-278DD7B2FC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enumerare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Zilele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Saptamani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atribute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cele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zile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7825-1E30-4733-A9CA-278DD7B2FC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7825-1E30-4733-A9CA-278DD7B2FC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11706A-90FF-4A75-A2ED-47C661698BF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29609F-E600-4FB5-A732-B8DD19DDF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6400800" cy="160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UML Class Diagram</a:t>
            </a:r>
            <a:endParaRPr lang="ro-RO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5930"/>
            <a:ext cx="8839200" cy="1470025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Seminar</a:t>
            </a:r>
            <a:r>
              <a:rPr lang="en-US" dirty="0" smtClean="0">
                <a:latin typeface="Calibri" pitchFamily="34" charset="0"/>
              </a:rPr>
              <a:t> 3</a:t>
            </a:r>
            <a:r>
              <a:rPr dirty="0" smtClean="0">
                <a:latin typeface="Calibri" pitchFamily="34" charset="0"/>
              </a:rPr>
              <a:t/>
            </a:r>
            <a:br>
              <a:rPr dirty="0" smtClean="0">
                <a:latin typeface="Calibri" pitchFamily="34" charset="0"/>
              </a:rPr>
            </a:br>
            <a:endParaRPr lang="en-US" sz="33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/>
              <a:t>-3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The association modeled as a class allows the relationship to have attributes and operations.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ro-RO" dirty="0" smtClean="0"/>
          </a:p>
          <a:p>
            <a:endParaRPr lang="ro-RO" dirty="0" smtClean="0"/>
          </a:p>
          <a:p>
            <a:endParaRPr lang="ro-RO" b="1" dirty="0" smtClean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38200" y="4191000"/>
            <a:ext cx="8001000" cy="2209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o-RO" sz="2400" i="1" dirty="0" smtClean="0">
                <a:solidFill>
                  <a:srgbClr val="C00000"/>
                </a:solidFill>
              </a:rPr>
              <a:t>2</a:t>
            </a:r>
            <a:r>
              <a:rPr lang="ro-RO" sz="2400" i="1" dirty="0" smtClean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</a:rPr>
              <a:t>The Aggregation relationship </a:t>
            </a:r>
            <a:r>
              <a:rPr lang="en-US" sz="2400" dirty="0" smtClean="0">
                <a:latin typeface="Calibri" pitchFamily="34" charset="0"/>
              </a:rPr>
              <a:t>is a binary form of association representing a ‘part – of ‘ type relationship 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It can be of two types: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Shared aggregation (aggregation)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Composed aggregation (composition / </a:t>
            </a:r>
            <a:r>
              <a:rPr lang="en-US" sz="2400" dirty="0" err="1" smtClean="0">
                <a:latin typeface="Calibri" pitchFamily="34" charset="0"/>
              </a:rPr>
              <a:t>notn</a:t>
            </a:r>
            <a:r>
              <a:rPr lang="en-US" sz="2400" dirty="0" smtClean="0">
                <a:latin typeface="Calibri" pitchFamily="34" charset="0"/>
              </a:rPr>
              <a:t>-shared association)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24667" r="38500" b="54000"/>
          <a:stretch>
            <a:fillRect/>
          </a:stretch>
        </p:blipFill>
        <p:spPr bwMode="auto">
          <a:xfrm>
            <a:off x="1752600" y="2438400"/>
            <a:ext cx="561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3124200"/>
          </a:xfrm>
        </p:spPr>
        <p:txBody>
          <a:bodyPr>
            <a:norm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</a:rPr>
              <a:t>Shared aggregation </a:t>
            </a:r>
            <a:r>
              <a:rPr lang="en-US" sz="2200" dirty="0" smtClean="0">
                <a:latin typeface="Calibri" pitchFamily="34" charset="0"/>
              </a:rPr>
              <a:t>is a weak form of aggregation in which the instances of the parts are independent from the whole, as follows: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The same elements can be aggregated by several other ‘whole’ classes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If you delete the class that aggregates, the aggregated classes will continue to exist. </a:t>
            </a:r>
            <a:endParaRPr lang="ro-RO" sz="2200" dirty="0" smtClean="0">
              <a:latin typeface="Calibri" pitchFamily="34" charset="0"/>
            </a:endParaRPr>
          </a:p>
          <a:p>
            <a:pPr lvl="1"/>
            <a:r>
              <a:rPr lang="en-US" sz="2200" dirty="0" smtClean="0">
                <a:latin typeface="Calibri" pitchFamily="34" charset="0"/>
              </a:rPr>
              <a:t>It is represented using the shape of a diamond at the end of the association corresponding to the aggregating class.</a:t>
            </a:r>
            <a:r>
              <a:rPr lang="ro-RO" sz="2200" dirty="0" smtClean="0">
                <a:latin typeface="Calibri" pitchFamily="34" charset="0"/>
              </a:rPr>
              <a:t> </a:t>
            </a:r>
          </a:p>
          <a:p>
            <a:pPr lvl="1">
              <a:buNone/>
            </a:pPr>
            <a:endParaRPr lang="ro-RO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48667" r="55000" b="27333"/>
          <a:stretch>
            <a:fillRect/>
          </a:stretch>
        </p:blipFill>
        <p:spPr bwMode="auto">
          <a:xfrm>
            <a:off x="2514600" y="4572000"/>
            <a:ext cx="3962400" cy="1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</a:rPr>
              <a:t>Composed aggregation </a:t>
            </a:r>
            <a:r>
              <a:rPr lang="en-US" sz="2200" dirty="0" smtClean="0">
                <a:latin typeface="Calibri" pitchFamily="34" charset="0"/>
              </a:rPr>
              <a:t>is a powerful of aggregation form in which the instances of the parts are independent from the whole, as follows: :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If the aggregating class is deleted, the aggregated classes will also be deleted</a:t>
            </a:r>
            <a:r>
              <a:rPr lang="ro-RO" sz="2200" dirty="0" smtClean="0">
                <a:latin typeface="Calibri" pitchFamily="34" charset="0"/>
              </a:rPr>
              <a:t>.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It is represented using the shape of a full diamond at the end of the association corresponding to the aggregating class</a:t>
            </a:r>
            <a:r>
              <a:rPr lang="ro-RO" sz="2200" dirty="0" smtClean="0">
                <a:latin typeface="Calibri" pitchFamily="34" charset="0"/>
              </a:rPr>
              <a:t>. </a:t>
            </a:r>
          </a:p>
          <a:p>
            <a:pPr lvl="1"/>
            <a:r>
              <a:rPr lang="en-US" sz="2200" dirty="0" smtClean="0">
                <a:latin typeface="Calibri" pitchFamily="34" charset="0"/>
              </a:rPr>
              <a:t>When used for modeling objects in a certain domain, the deletion may be figuratively interpreted as an "end" and not as a physical destruction.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750" t="48667" r="56500" b="27333"/>
          <a:stretch>
            <a:fillRect/>
          </a:stretch>
        </p:blipFill>
        <p:spPr bwMode="auto">
          <a:xfrm>
            <a:off x="2743200" y="4495800"/>
            <a:ext cx="3733800" cy="181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-6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6800" y="1676400"/>
            <a:ext cx="7010400" cy="3733800"/>
            <a:chOff x="1371600" y="1524000"/>
            <a:chExt cx="7010400" cy="3733800"/>
          </a:xfrm>
        </p:grpSpPr>
        <p:sp>
          <p:nvSpPr>
            <p:cNvPr id="7" name="Rectangle 6"/>
            <p:cNvSpPr/>
            <p:nvPr/>
          </p:nvSpPr>
          <p:spPr>
            <a:xfrm>
              <a:off x="1371600" y="1524000"/>
              <a:ext cx="7010400" cy="3733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o-RO" b="1" dirty="0" smtClean="0"/>
            </a:p>
            <a:p>
              <a:r>
                <a:rPr lang="ro-RO" b="1" dirty="0" smtClean="0"/>
                <a:t>As</a:t>
              </a:r>
              <a:r>
                <a:rPr lang="en-US" b="1" dirty="0" err="1" smtClean="0"/>
                <a:t>sociation</a:t>
              </a:r>
              <a:endParaRPr lang="ro-RO" b="1" dirty="0" smtClean="0"/>
            </a:p>
            <a:p>
              <a:r>
                <a:rPr lang="en-US" dirty="0" smtClean="0"/>
                <a:t>    Objects know of each other and can work together</a:t>
              </a:r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2438400"/>
              <a:ext cx="6248400" cy="2438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o-RO" b="1" dirty="0" smtClean="0"/>
            </a:p>
            <a:p>
              <a:endParaRPr lang="ro-RO" b="1" dirty="0" smtClean="0"/>
            </a:p>
            <a:p>
              <a:r>
                <a:rPr lang="ro-RO" b="1" dirty="0" smtClean="0"/>
                <a:t>Aggregation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It protects the integrity of the configuration</a:t>
              </a:r>
              <a:r>
                <a:rPr lang="ro-RO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It works as a whole</a:t>
              </a:r>
              <a:r>
                <a:rPr lang="ro-RO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Control through a single object</a:t>
              </a:r>
              <a:r>
                <a:rPr lang="ro-RO" dirty="0" smtClean="0"/>
                <a:t>.</a:t>
              </a:r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pPr algn="ctr"/>
              <a:endParaRPr lang="ro-RO" dirty="0" smtClean="0"/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9600" y="3886200"/>
              <a:ext cx="6019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o-RO" b="1" dirty="0" smtClean="0"/>
            </a:p>
            <a:p>
              <a:r>
                <a:rPr lang="en-US" b="1" dirty="0" smtClean="0"/>
                <a:t>Composition</a:t>
              </a:r>
              <a:endParaRPr lang="ro-RO" b="1" dirty="0" smtClean="0"/>
            </a:p>
            <a:p>
              <a:r>
                <a:rPr lang="ro-RO" sz="1700" dirty="0" smtClean="0"/>
                <a:t>  </a:t>
              </a:r>
              <a:r>
                <a:rPr lang="en-US" sz="1700" dirty="0" smtClean="0"/>
                <a:t>Each part can be member of a single aggregated object</a:t>
              </a:r>
              <a:r>
                <a:rPr lang="ro-RO" sz="1700" dirty="0" smtClean="0"/>
                <a:t>.</a:t>
              </a:r>
            </a:p>
            <a:p>
              <a:endParaRPr lang="en-US" dirty="0"/>
            </a:p>
          </p:txBody>
        </p:sp>
      </p:grpSp>
      <p:sp>
        <p:nvSpPr>
          <p:cNvPr id="11" name="Content Placeholder 4"/>
          <p:cNvSpPr>
            <a:spLocks noGrp="1"/>
          </p:cNvSpPr>
          <p:nvPr>
            <p:ph sz="quarter" idx="1"/>
          </p:nvPr>
        </p:nvSpPr>
        <p:spPr>
          <a:xfrm>
            <a:off x="1828800" y="5486400"/>
            <a:ext cx="5791200" cy="4572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sz="2200" dirty="0" err="1" smtClean="0">
                <a:latin typeface="Calibri" pitchFamily="34" charset="0"/>
              </a:rPr>
              <a:t>Relationsips</a:t>
            </a:r>
            <a:r>
              <a:rPr lang="en-US" sz="2200" dirty="0" smtClean="0">
                <a:latin typeface="Calibri" pitchFamily="34" charset="0"/>
              </a:rPr>
              <a:t> between association, aggregation and composition</a:t>
            </a:r>
            <a:endParaRPr lang="ro-RO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38200" y="1524000"/>
            <a:ext cx="8001000" cy="2362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o-RO" sz="2400" i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</a:rPr>
              <a:t> The generalization </a:t>
            </a:r>
            <a:r>
              <a:rPr lang="en-US" sz="2400" dirty="0" smtClean="0">
                <a:latin typeface="Calibri" pitchFamily="34" charset="0"/>
              </a:rPr>
              <a:t>relationship is used to indicate inheritance between a general class (</a:t>
            </a:r>
            <a:r>
              <a:rPr lang="en-US" sz="2400" dirty="0" err="1" smtClean="0">
                <a:latin typeface="Calibri" pitchFamily="34" charset="0"/>
              </a:rPr>
              <a:t>superclass</a:t>
            </a:r>
            <a:r>
              <a:rPr lang="en-US" sz="2400" dirty="0" smtClean="0">
                <a:latin typeface="Calibri" pitchFamily="34" charset="0"/>
              </a:rPr>
              <a:t>) and a specific class (subclass)</a:t>
            </a:r>
            <a:endParaRPr lang="ro-RO" sz="2400" dirty="0" smtClean="0">
              <a:latin typeface="Calibri" pitchFamily="34" charset="0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Also called informally ‘is a type of’ relationship</a:t>
            </a:r>
            <a:r>
              <a:rPr lang="ro-RO" sz="2400" dirty="0" smtClean="0">
                <a:latin typeface="Calibri" pitchFamily="34" charset="0"/>
              </a:rPr>
              <a:t>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It is represented as an empty triangle placed at the end of the </a:t>
            </a:r>
            <a:r>
              <a:rPr lang="en-US" sz="2400" dirty="0" err="1" smtClean="0">
                <a:latin typeface="Calibri" pitchFamily="34" charset="0"/>
              </a:rPr>
              <a:t>superclass</a:t>
            </a:r>
            <a:r>
              <a:rPr lang="ro-RO" sz="2400" dirty="0" smtClean="0">
                <a:latin typeface="Calibri" pitchFamily="34" charset="0"/>
              </a:rPr>
              <a:t>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Subclasses inherit the characteristics and constraints of the </a:t>
            </a:r>
            <a:r>
              <a:rPr lang="en-US" sz="2400" dirty="0" err="1" smtClean="0">
                <a:latin typeface="Calibri" pitchFamily="34" charset="0"/>
              </a:rPr>
              <a:t>superclass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o-RO" sz="2400" dirty="0" smtClean="0">
                <a:latin typeface="Calibri" pitchFamily="34" charset="0"/>
              </a:rPr>
              <a:t>Multiple inheritance is allowed.</a:t>
            </a:r>
            <a:r>
              <a:rPr lang="en-US" sz="2400" dirty="0" smtClean="0">
                <a:latin typeface="Calibri" pitchFamily="34" charset="0"/>
              </a:rPr>
              <a:t>	</a:t>
            </a:r>
            <a:endParaRPr kumimoji="0" lang="ro-RO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500" t="24667" r="40750" b="46000"/>
          <a:stretch>
            <a:fillRect/>
          </a:stretch>
        </p:blipFill>
        <p:spPr bwMode="auto">
          <a:xfrm>
            <a:off x="1828800" y="4343400"/>
            <a:ext cx="5791200" cy="208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524000"/>
            <a:ext cx="82296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o-RO" sz="2400" i="1" dirty="0" smtClean="0">
                <a:solidFill>
                  <a:srgbClr val="C00000"/>
                </a:solidFill>
                <a:latin typeface="Calibri" pitchFamily="34" charset="0"/>
              </a:rPr>
              <a:t>4. </a:t>
            </a:r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</a:rPr>
              <a:t>The dependency relationship </a:t>
            </a:r>
            <a:r>
              <a:rPr lang="en-US" sz="2100" dirty="0" smtClean="0">
                <a:latin typeface="Calibri" pitchFamily="34" charset="0"/>
              </a:rPr>
              <a:t>is used to show a wide range of dependencies between elements of a model</a:t>
            </a:r>
            <a:endParaRPr lang="ro-RO" sz="2100" dirty="0" smtClean="0">
              <a:latin typeface="Calibri" pitchFamily="34" charset="0"/>
            </a:endParaRP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100" dirty="0" smtClean="0">
                <a:latin typeface="Calibri" pitchFamily="34" charset="0"/>
              </a:rPr>
              <a:t>In the analysis stage, the dependency type can </a:t>
            </a:r>
            <a:r>
              <a:rPr lang="en-US" sz="2100" smtClean="0">
                <a:latin typeface="Calibri" pitchFamily="34" charset="0"/>
              </a:rPr>
              <a:t>be </a:t>
            </a:r>
            <a:r>
              <a:rPr lang="en-US" sz="2100" smtClean="0">
                <a:latin typeface="Calibri" pitchFamily="34" charset="0"/>
              </a:rPr>
              <a:t>unspecified</a:t>
            </a:r>
            <a:r>
              <a:rPr lang="ro-RO" sz="2100" dirty="0" smtClean="0">
                <a:latin typeface="Calibri" pitchFamily="34" charset="0"/>
              </a:rPr>
              <a:t>.</a:t>
            </a:r>
          </a:p>
          <a:p>
            <a:pPr marL="2743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100" dirty="0" smtClean="0">
                <a:latin typeface="Calibri" pitchFamily="34" charset="0"/>
              </a:rPr>
              <a:t>At the design stage, dependencies will be personalized with stereotypes or will be replaced with connectors specific to the technology used.</a:t>
            </a:r>
            <a:endParaRPr lang="ro-RO" sz="2100" dirty="0" smtClean="0">
              <a:latin typeface="Calibri" pitchFamily="34" charset="0"/>
            </a:endParaRPr>
          </a:p>
          <a:p>
            <a:pPr marL="2743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100" dirty="0" smtClean="0">
                <a:latin typeface="Calibri" pitchFamily="34" charset="0"/>
              </a:rPr>
              <a:t>It is represented as a dotted line from the dependent class "client" to the "supplier" class, with an arrow at the end of "supplier" class .</a:t>
            </a:r>
          </a:p>
          <a:p>
            <a:pPr marL="2743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100" dirty="0" smtClean="0">
                <a:latin typeface="Calibri" pitchFamily="34" charset="0"/>
              </a:rPr>
              <a:t>In class diagrams, the most important dependencies are ‘use’ and ‘abstraction’</a:t>
            </a:r>
            <a:br>
              <a:rPr lang="en-US" sz="2100" dirty="0" smtClean="0">
                <a:latin typeface="Calibri" pitchFamily="34" charset="0"/>
              </a:rPr>
            </a:br>
            <a:endParaRPr lang="ro-RO" sz="2100" dirty="0" smtClean="0">
              <a:latin typeface="Calibri" pitchFamily="34" charset="0"/>
            </a:endParaRPr>
          </a:p>
          <a:p>
            <a:pPr marL="731520" lvl="2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o-RO" sz="1900" dirty="0" smtClean="0">
                <a:latin typeface="Calibri" pitchFamily="34" charset="0"/>
              </a:rPr>
              <a:t> </a:t>
            </a:r>
            <a:endParaRPr kumimoji="0" lang="ro-RO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-9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358900"/>
            <a:ext cx="80010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Use dependency (&lt;&lt;use&gt;&gt;, &lt;&lt;create&gt;&gt;, &lt;&lt;call&gt;&gt; etc.) is a relationship in which a ‘client’ class needs another class or group of classes (supplier) to operate</a:t>
            </a:r>
          </a:p>
          <a:p>
            <a:pPr marL="274320" lvl="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 abstraction dependency relates  two elements or set of elements (called customer and supplier), representing the same concept, but at different levels of abstraction or seen from different views</a:t>
            </a:r>
          </a:p>
          <a:p>
            <a:pPr marL="7315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kumimoji="0" lang="ro-RO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676400" y="35052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500" t="52667" r="55750" b="32667"/>
          <a:stretch>
            <a:fillRect/>
          </a:stretch>
        </p:blipFill>
        <p:spPr bwMode="auto">
          <a:xfrm>
            <a:off x="2209800" y="3657600"/>
            <a:ext cx="4572000" cy="12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00400" cy="457200"/>
          </a:xfrm>
        </p:spPr>
        <p:txBody>
          <a:bodyPr>
            <a:noAutofit/>
          </a:bodyPr>
          <a:lstStyle/>
          <a:p>
            <a:r>
              <a:rPr lang="ro-RO" sz="2400" dirty="0" smtClean="0">
                <a:solidFill>
                  <a:srgbClr val="FFC000"/>
                </a:solidFill>
                <a:latin typeface="Calibri" pitchFamily="34" charset="0"/>
              </a:rPr>
              <a:t>Lucru la seminar</a:t>
            </a:r>
            <a:endParaRPr lang="en-US" sz="24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0525" y="685800"/>
            <a:ext cx="83820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900" i="1" dirty="0" smtClean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900" i="1" dirty="0" smtClean="0">
                <a:solidFill>
                  <a:srgbClr val="C00000"/>
                </a:solidFill>
                <a:latin typeface="Calibri" pitchFamily="34" charset="0"/>
              </a:rPr>
              <a:t>Create the class diagram for the scenario below</a:t>
            </a:r>
            <a:endParaRPr lang="en-US" sz="1900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pPr lvl="2"/>
            <a:endParaRPr lang="ro-RO" dirty="0" smtClean="0">
              <a:latin typeface="Calibri" pitchFamily="34" charset="0"/>
            </a:endParaRPr>
          </a:p>
          <a:p>
            <a:pPr lvl="2"/>
            <a:endParaRPr lang="ro-RO" dirty="0" smtClean="0">
              <a:latin typeface="Calibri" pitchFamily="34" charset="0"/>
            </a:endParaRPr>
          </a:p>
          <a:p>
            <a:pPr lvl="2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6" name="Picture 5" descr="IconDemo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00" y="104900"/>
            <a:ext cx="914400" cy="6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295400"/>
            <a:ext cx="77724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55000" lnSpcReduction="20000"/>
          </a:bodyPr>
          <a:lstStyle/>
          <a:p>
            <a:pPr marL="274320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800" dirty="0" smtClean="0">
                <a:latin typeface="Calibri" pitchFamily="34" charset="0"/>
              </a:rPr>
              <a:t>	The project goal is to </a:t>
            </a:r>
            <a:r>
              <a:rPr lang="ro-RO" sz="2800" dirty="0" smtClean="0">
                <a:latin typeface="Calibri" pitchFamily="34" charset="0"/>
              </a:rPr>
              <a:t>develope a</a:t>
            </a:r>
            <a:r>
              <a:rPr lang="en-US" sz="2800" dirty="0" smtClean="0">
                <a:latin typeface="Calibri" pitchFamily="34" charset="0"/>
              </a:rPr>
              <a:t> software application for </a:t>
            </a:r>
            <a:r>
              <a:rPr lang="ro-RO" sz="2800" dirty="0" smtClean="0">
                <a:latin typeface="Calibri" pitchFamily="34" charset="0"/>
              </a:rPr>
              <a:t>the </a:t>
            </a:r>
            <a:r>
              <a:rPr lang="en-US" sz="2800" dirty="0" smtClean="0">
                <a:latin typeface="Calibri" pitchFamily="34" charset="0"/>
              </a:rPr>
              <a:t>management</a:t>
            </a:r>
            <a:r>
              <a:rPr lang="ro-RO" sz="2800" dirty="0" smtClean="0">
                <a:latin typeface="Calibri" pitchFamily="34" charset="0"/>
              </a:rPr>
              <a:t> of a</a:t>
            </a:r>
            <a:r>
              <a:rPr lang="en-US" sz="2800" dirty="0" smtClean="0">
                <a:latin typeface="Calibri" pitchFamily="34" charset="0"/>
              </a:rPr>
              <a:t> hotel</a:t>
            </a:r>
            <a:r>
              <a:rPr lang="ro-RO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business unit. </a:t>
            </a:r>
            <a:r>
              <a:rPr lang="ro-RO" sz="2800" dirty="0" smtClean="0">
                <a:latin typeface="Calibri" pitchFamily="34" charset="0"/>
              </a:rPr>
              <a:t>In order to check in</a:t>
            </a:r>
            <a:r>
              <a:rPr lang="en-US" sz="2800" dirty="0" smtClean="0">
                <a:latin typeface="Calibri" pitchFamily="34" charset="0"/>
              </a:rPr>
              <a:t>, a customer can request to reserve one or more rooms by e-mail or telephone. For this,</a:t>
            </a:r>
            <a:r>
              <a:rPr lang="ro-RO" sz="2800" dirty="0" smtClean="0">
                <a:latin typeface="Calibri" pitchFamily="34" charset="0"/>
              </a:rPr>
              <a:t> he provides the </a:t>
            </a:r>
            <a:r>
              <a:rPr lang="en-US" sz="2800" dirty="0" smtClean="0">
                <a:latin typeface="Calibri" pitchFamily="34" charset="0"/>
              </a:rPr>
              <a:t>receptionist </a:t>
            </a:r>
            <a:r>
              <a:rPr lang="ro-RO" sz="2800" dirty="0" smtClean="0">
                <a:latin typeface="Calibri" pitchFamily="34" charset="0"/>
              </a:rPr>
              <a:t>with</a:t>
            </a:r>
            <a:r>
              <a:rPr lang="en-US" sz="2800" dirty="0" smtClean="0">
                <a:latin typeface="Calibri" pitchFamily="34" charset="0"/>
              </a:rPr>
              <a:t> information on the period of accommodation and type of rooms required. Customers will get discounts if </a:t>
            </a:r>
            <a:r>
              <a:rPr lang="ro-RO" sz="2800" dirty="0" smtClean="0">
                <a:latin typeface="Calibri" pitchFamily="34" charset="0"/>
              </a:rPr>
              <a:t>they</a:t>
            </a:r>
            <a:r>
              <a:rPr lang="en-US" sz="2800" dirty="0" smtClean="0">
                <a:latin typeface="Calibri" pitchFamily="34" charset="0"/>
              </a:rPr>
              <a:t> reserve at least 3 rooms or if the period </a:t>
            </a:r>
            <a:r>
              <a:rPr lang="ro-RO" sz="2800" dirty="0" smtClean="0">
                <a:latin typeface="Calibri" pitchFamily="34" charset="0"/>
              </a:rPr>
              <a:t>of </a:t>
            </a:r>
            <a:r>
              <a:rPr lang="en-US" sz="2800" dirty="0" smtClean="0">
                <a:latin typeface="Calibri" pitchFamily="34" charset="0"/>
              </a:rPr>
              <a:t>accommodation</a:t>
            </a:r>
            <a:r>
              <a:rPr lang="ro-RO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exceeds 5 days. The </a:t>
            </a:r>
            <a:r>
              <a:rPr lang="ro-RO" sz="2800" dirty="0" smtClean="0">
                <a:latin typeface="Calibri" pitchFamily="34" charset="0"/>
              </a:rPr>
              <a:t>receptionist</a:t>
            </a:r>
            <a:r>
              <a:rPr lang="en-US" sz="2800" dirty="0" smtClean="0">
                <a:latin typeface="Calibri" pitchFamily="34" charset="0"/>
              </a:rPr>
              <a:t> check</a:t>
            </a:r>
            <a:r>
              <a:rPr lang="ro-RO" sz="2800" dirty="0" smtClean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 availability and notifies the client of this and the estimated cost of accommodation. If there are no rooms available as requested, the receptionist can provide alternatives </a:t>
            </a:r>
            <a:r>
              <a:rPr lang="ro-RO" sz="2800" dirty="0" smtClean="0">
                <a:latin typeface="Calibri" pitchFamily="34" charset="0"/>
              </a:rPr>
              <a:t>to the </a:t>
            </a:r>
            <a:r>
              <a:rPr lang="en-US" sz="2800" dirty="0" smtClean="0">
                <a:latin typeface="Calibri" pitchFamily="34" charset="0"/>
              </a:rPr>
              <a:t>customer. The client may request a discount (additional</a:t>
            </a:r>
            <a:r>
              <a:rPr lang="ro-RO" sz="2800" dirty="0" smtClean="0">
                <a:latin typeface="Calibri" pitchFamily="34" charset="0"/>
              </a:rPr>
              <a:t> or not</a:t>
            </a:r>
            <a:r>
              <a:rPr lang="en-US" sz="2800" dirty="0" smtClean="0">
                <a:latin typeface="Calibri" pitchFamily="34" charset="0"/>
              </a:rPr>
              <a:t>) and the receptionist will decide the feasibility discount, assisted mandatory</a:t>
            </a:r>
            <a:r>
              <a:rPr lang="ro-RO" sz="2800" dirty="0" smtClean="0">
                <a:latin typeface="Calibri" pitchFamily="34" charset="0"/>
              </a:rPr>
              <a:t> by the</a:t>
            </a:r>
            <a:r>
              <a:rPr lang="en-US" sz="2800" dirty="0" smtClean="0">
                <a:latin typeface="Calibri" pitchFamily="34" charset="0"/>
              </a:rPr>
              <a:t> hotel manager. If the client agrees with the proposed price, </a:t>
            </a:r>
            <a:r>
              <a:rPr lang="ro-RO" sz="2800" dirty="0" smtClean="0">
                <a:latin typeface="Calibri" pitchFamily="34" charset="0"/>
              </a:rPr>
              <a:t>they </a:t>
            </a:r>
            <a:r>
              <a:rPr lang="en-US" sz="2800" dirty="0" smtClean="0">
                <a:latin typeface="Calibri" pitchFamily="34" charset="0"/>
              </a:rPr>
              <a:t>proceed to the reservation. For new customers, the receptionist asks identification</a:t>
            </a:r>
            <a:r>
              <a:rPr lang="ro-RO" sz="2800" dirty="0" smtClean="0">
                <a:latin typeface="Calibri" pitchFamily="34" charset="0"/>
              </a:rPr>
              <a:t> data</a:t>
            </a:r>
            <a:r>
              <a:rPr lang="en-US" sz="2800" dirty="0" smtClean="0">
                <a:latin typeface="Calibri" pitchFamily="34" charset="0"/>
              </a:rPr>
              <a:t>, which he </a:t>
            </a:r>
            <a:r>
              <a:rPr lang="ro-RO" sz="2800" dirty="0" smtClean="0">
                <a:latin typeface="Calibri" pitchFamily="34" charset="0"/>
              </a:rPr>
              <a:t>introduces </a:t>
            </a:r>
            <a:r>
              <a:rPr lang="en-US" sz="2800" dirty="0" smtClean="0">
                <a:latin typeface="Calibri" pitchFamily="34" charset="0"/>
              </a:rPr>
              <a:t>in the application.</a:t>
            </a:r>
          </a:p>
          <a:p>
            <a:pPr marL="274320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800" dirty="0" smtClean="0">
                <a:latin typeface="Calibri" pitchFamily="34" charset="0"/>
              </a:rPr>
              <a:t>	Once at the hotel and </a:t>
            </a:r>
            <a:r>
              <a:rPr lang="ro-RO" sz="2800" dirty="0" smtClean="0">
                <a:latin typeface="Calibri" pitchFamily="34" charset="0"/>
              </a:rPr>
              <a:t>if it </a:t>
            </a:r>
            <a:r>
              <a:rPr lang="en-US" sz="2800" dirty="0" smtClean="0">
                <a:latin typeface="Calibri" pitchFamily="34" charset="0"/>
              </a:rPr>
              <a:t>has made a prior booking, the customer will provide his identification and / or booking number and </a:t>
            </a:r>
            <a:r>
              <a:rPr lang="ro-RO" sz="2800" dirty="0" smtClean="0">
                <a:latin typeface="Calibri" pitchFamily="34" charset="0"/>
              </a:rPr>
              <a:t>the check in</a:t>
            </a:r>
            <a:r>
              <a:rPr lang="en-US" sz="2800" dirty="0" smtClean="0">
                <a:latin typeface="Calibri" pitchFamily="34" charset="0"/>
              </a:rPr>
              <a:t> is </a:t>
            </a:r>
            <a:r>
              <a:rPr lang="ro-RO" sz="2800" dirty="0" smtClean="0">
                <a:latin typeface="Calibri" pitchFamily="34" charset="0"/>
              </a:rPr>
              <a:t>finalized</a:t>
            </a:r>
            <a:r>
              <a:rPr lang="en-US" sz="2800" dirty="0" smtClean="0">
                <a:latin typeface="Calibri" pitchFamily="34" charset="0"/>
              </a:rPr>
              <a:t>. If there is </a:t>
            </a:r>
            <a:r>
              <a:rPr lang="ro-RO" sz="2800" dirty="0" smtClean="0">
                <a:latin typeface="Calibri" pitchFamily="34" charset="0"/>
              </a:rPr>
              <a:t>no</a:t>
            </a:r>
            <a:r>
              <a:rPr lang="en-US" sz="2800" dirty="0" smtClean="0">
                <a:latin typeface="Calibri" pitchFamily="34" charset="0"/>
              </a:rPr>
              <a:t> reservation, </a:t>
            </a:r>
            <a:r>
              <a:rPr lang="ro-RO" sz="2800" dirty="0" smtClean="0">
                <a:latin typeface="Calibri" pitchFamily="34" charset="0"/>
              </a:rPr>
              <a:t>the </a:t>
            </a:r>
            <a:r>
              <a:rPr lang="en-US" sz="2800" dirty="0" smtClean="0">
                <a:latin typeface="Calibri" pitchFamily="34" charset="0"/>
              </a:rPr>
              <a:t>availability for the required period</a:t>
            </a:r>
            <a:r>
              <a:rPr lang="ro-RO" sz="2800" dirty="0" smtClean="0">
                <a:latin typeface="Calibri" pitchFamily="34" charset="0"/>
              </a:rPr>
              <a:t> will be </a:t>
            </a:r>
            <a:r>
              <a:rPr lang="en-US" sz="2800" dirty="0" smtClean="0">
                <a:latin typeface="Calibri" pitchFamily="34" charset="0"/>
              </a:rPr>
              <a:t>check</a:t>
            </a:r>
            <a:r>
              <a:rPr lang="ro-RO" sz="2800" dirty="0" smtClean="0">
                <a:latin typeface="Calibri" pitchFamily="34" charset="0"/>
              </a:rPr>
              <a:t>ed</a:t>
            </a:r>
            <a:r>
              <a:rPr lang="en-US" sz="2800" dirty="0" smtClean="0">
                <a:latin typeface="Calibri" pitchFamily="34" charset="0"/>
              </a:rPr>
              <a:t>. When there is such a room, accommodation is made. At the end of the stay, the receptionist prepares a list of all the services </a:t>
            </a:r>
            <a:r>
              <a:rPr lang="ro-RO" sz="2800" dirty="0" smtClean="0">
                <a:latin typeface="Calibri" pitchFamily="34" charset="0"/>
              </a:rPr>
              <a:t>used </a:t>
            </a:r>
            <a:r>
              <a:rPr lang="en-US" sz="2800" dirty="0" smtClean="0">
                <a:latin typeface="Calibri" pitchFamily="34" charset="0"/>
              </a:rPr>
              <a:t>by the customer and their price. The list must be validated by the customer, then the final invoice</a:t>
            </a:r>
            <a:r>
              <a:rPr lang="ro-RO" sz="2800" dirty="0" smtClean="0">
                <a:latin typeface="Calibri" pitchFamily="34" charset="0"/>
              </a:rPr>
              <a:t> is drawn up</a:t>
            </a:r>
            <a:r>
              <a:rPr lang="en-US" sz="2800" dirty="0" smtClean="0">
                <a:latin typeface="Calibri" pitchFamily="34" charset="0"/>
              </a:rPr>
              <a:t>. The invoice can be paid partially or fully by bank transfer, cash or using a credit card. </a:t>
            </a:r>
            <a:r>
              <a:rPr lang="ro-RO" sz="2800" dirty="0" smtClean="0">
                <a:latin typeface="Calibri" pitchFamily="34" charset="0"/>
              </a:rPr>
              <a:t>Also</a:t>
            </a:r>
            <a:r>
              <a:rPr lang="en-US" sz="2800" dirty="0" smtClean="0">
                <a:latin typeface="Calibri" pitchFamily="34" charset="0"/>
              </a:rPr>
              <a:t>, before leaving the hotel, the customer is asked to complete a form to evaluate the services provided by the hotel premises</a:t>
            </a:r>
            <a:endParaRPr lang="ro-RO" sz="2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Defining a class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itchFamily="34" charset="0"/>
              </a:rPr>
              <a:t>Set of objects that have the same characteristics and </a:t>
            </a:r>
            <a:r>
              <a:rPr lang="en-US" sz="2000" dirty="0" smtClean="0">
                <a:latin typeface="Calibri" pitchFamily="34" charset="0"/>
              </a:rPr>
              <a:t>constraints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r>
              <a:rPr lang="en-US" sz="2000" dirty="0" smtClean="0">
                <a:latin typeface="Calibri" pitchFamily="34" charset="0"/>
              </a:rPr>
              <a:t>The characteristics of a </a:t>
            </a:r>
            <a:r>
              <a:rPr lang="en-US" sz="2000" dirty="0">
                <a:latin typeface="Calibri" pitchFamily="34" charset="0"/>
              </a:rPr>
              <a:t>class </a:t>
            </a:r>
            <a:r>
              <a:rPr lang="en-US" sz="2000" dirty="0" smtClean="0">
                <a:latin typeface="Calibri" pitchFamily="34" charset="0"/>
              </a:rPr>
              <a:t>are attributes </a:t>
            </a:r>
            <a:r>
              <a:rPr lang="en-US" sz="2000" dirty="0">
                <a:latin typeface="Calibri" pitchFamily="34" charset="0"/>
              </a:rPr>
              <a:t>and operations.</a:t>
            </a:r>
          </a:p>
          <a:p>
            <a:r>
              <a:rPr lang="en-US" sz="2000" dirty="0">
                <a:latin typeface="Calibri" pitchFamily="34" charset="0"/>
              </a:rPr>
              <a:t>Abstract classes can not be instantiated. Their role is to enable other classes to </a:t>
            </a:r>
            <a:r>
              <a:rPr lang="en-US" sz="2000" dirty="0" smtClean="0">
                <a:latin typeface="Calibri" pitchFamily="34" charset="0"/>
              </a:rPr>
              <a:t>inherit them, </a:t>
            </a:r>
            <a:r>
              <a:rPr lang="en-US" sz="2000" dirty="0">
                <a:latin typeface="Calibri" pitchFamily="34" charset="0"/>
              </a:rPr>
              <a:t>for reuse </a:t>
            </a:r>
            <a:r>
              <a:rPr lang="en-US" sz="2000" dirty="0" smtClean="0">
                <a:latin typeface="Calibri" pitchFamily="34" charset="0"/>
              </a:rPr>
              <a:t>of characteristics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r>
              <a:rPr lang="en-US" sz="2000" dirty="0">
                <a:latin typeface="Calibri" pitchFamily="34" charset="0"/>
              </a:rPr>
              <a:t>An interface describes a set of </a:t>
            </a:r>
            <a:r>
              <a:rPr lang="en-US" sz="2000" dirty="0" smtClean="0">
                <a:latin typeface="Calibri" pitchFamily="34" charset="0"/>
              </a:rPr>
              <a:t>characteristics </a:t>
            </a:r>
            <a:r>
              <a:rPr lang="en-US" sz="2000" dirty="0">
                <a:latin typeface="Calibri" pitchFamily="34" charset="0"/>
              </a:rPr>
              <a:t>and public obligations. </a:t>
            </a:r>
            <a:r>
              <a:rPr lang="en-US" sz="2000" dirty="0" smtClean="0">
                <a:latin typeface="Calibri" pitchFamily="34" charset="0"/>
              </a:rPr>
              <a:t>Actually, it specifies a </a:t>
            </a:r>
            <a:r>
              <a:rPr lang="en-US" sz="2000" dirty="0">
                <a:latin typeface="Calibri" pitchFamily="34" charset="0"/>
              </a:rPr>
              <a:t>contract. Any instance that implements the interface must provide the services provided by </a:t>
            </a:r>
            <a:r>
              <a:rPr lang="en-US" sz="2000" dirty="0" smtClean="0">
                <a:latin typeface="Calibri" pitchFamily="34" charset="0"/>
              </a:rPr>
              <a:t>the contract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250" t="54000" r="56500" b="28667"/>
          <a:stretch>
            <a:fillRect/>
          </a:stretch>
        </p:blipFill>
        <p:spPr bwMode="auto">
          <a:xfrm>
            <a:off x="1676400" y="4191000"/>
            <a:ext cx="55098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Examples of common stereotype classes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848600" cy="3886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o-RO" dirty="0" smtClean="0">
                <a:latin typeface="Calibri" pitchFamily="34" charset="0"/>
              </a:rPr>
              <a:t>&lt;&lt;entity&gt;&gt; – </a:t>
            </a:r>
            <a:r>
              <a:rPr lang="en-US" dirty="0" smtClean="0">
                <a:latin typeface="Calibri" pitchFamily="34" charset="0"/>
              </a:rPr>
              <a:t>a passive class, which does not initiate interactions;</a:t>
            </a:r>
          </a:p>
          <a:p>
            <a:pPr lvl="1"/>
            <a:r>
              <a:rPr lang="ro-RO" dirty="0" smtClean="0">
                <a:latin typeface="Calibri" pitchFamily="34" charset="0"/>
              </a:rPr>
              <a:t>&lt;&lt;control&gt;&gt;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– </a:t>
            </a:r>
            <a:r>
              <a:rPr lang="en-US" dirty="0" smtClean="0">
                <a:latin typeface="Calibri" pitchFamily="34" charset="0"/>
              </a:rPr>
              <a:t> initiates interactions, contains a transactional components and acts as separator between the entities and limits;</a:t>
            </a:r>
          </a:p>
          <a:p>
            <a:pPr lvl="1"/>
            <a:r>
              <a:rPr lang="ro-RO" dirty="0" smtClean="0">
                <a:latin typeface="Calibri" pitchFamily="34" charset="0"/>
              </a:rPr>
              <a:t>&lt;&lt;boundary&gt;&gt; –</a:t>
            </a:r>
            <a:r>
              <a:rPr lang="en-US" dirty="0" smtClean="0">
                <a:latin typeface="Calibri" pitchFamily="34" charset="0"/>
              </a:rPr>
              <a:t>  it is located an the periphery of the system, but inside. It’s the contact element to the actor or to other systems. </a:t>
            </a:r>
          </a:p>
          <a:p>
            <a:pPr lvl="1"/>
            <a:r>
              <a:rPr lang="ro-RO" dirty="0" smtClean="0">
                <a:latin typeface="Calibri" pitchFamily="34" charset="0"/>
              </a:rPr>
              <a:t> &lt;&lt;enumeration&gt;&gt;  - </a:t>
            </a:r>
            <a:r>
              <a:rPr lang="en-US" dirty="0" smtClean="0">
                <a:latin typeface="Calibri" pitchFamily="34" charset="0"/>
              </a:rPr>
              <a:t>it is used to define data types whose values are listed</a:t>
            </a:r>
            <a:r>
              <a:rPr lang="ro-RO" dirty="0" smtClean="0">
                <a:latin typeface="Calibri" pitchFamily="34" charset="0"/>
              </a:rPr>
              <a:t>.</a:t>
            </a:r>
          </a:p>
          <a:p>
            <a:pPr lvl="1"/>
            <a:r>
              <a:rPr lang="ro-RO" dirty="0" smtClean="0">
                <a:latin typeface="Calibri" pitchFamily="34" charset="0"/>
              </a:rPr>
              <a:t>&lt;&lt;primitive&gt;&gt;  - </a:t>
            </a:r>
            <a:r>
              <a:rPr lang="en-US" dirty="0" smtClean="0">
                <a:latin typeface="Calibri" pitchFamily="34" charset="0"/>
              </a:rPr>
              <a:t>a form of class that represents predefined data types, such as Boolean</a:t>
            </a:r>
            <a:r>
              <a:rPr lang="ro-RO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86400"/>
            <a:ext cx="432011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410200"/>
            <a:ext cx="1362075" cy="12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At</a:t>
            </a:r>
            <a:r>
              <a:rPr lang="en-US" dirty="0" smtClean="0">
                <a:latin typeface="Calibri" pitchFamily="34" charset="0"/>
              </a:rPr>
              <a:t>t</a:t>
            </a:r>
            <a:r>
              <a:rPr lang="ro-RO" dirty="0" smtClean="0">
                <a:latin typeface="Calibri" pitchFamily="34" charset="0"/>
              </a:rPr>
              <a:t>ribute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ro-RO" dirty="0" smtClean="0">
                <a:latin typeface="Calibri" pitchFamily="34" charset="0"/>
              </a:rPr>
              <a:t> -1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</a:rPr>
              <a:t>Each attribute is described at least by its name</a:t>
            </a:r>
            <a:r>
              <a:rPr lang="ro-RO" sz="2800" dirty="0" smtClean="0">
                <a:latin typeface="Calibri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</a:rPr>
              <a:t>Additional information can be added, and the general structure of an attribute is: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Calibri" pitchFamily="34" charset="0"/>
              </a:rPr>
              <a:t>[visibility][/]name[:type][multiplicity][=default value]</a:t>
            </a:r>
            <a:r>
              <a:rPr lang="ro-RO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[{property}]</a:t>
            </a:r>
            <a:endParaRPr lang="ro-RO" dirty="0" smtClean="0">
              <a:latin typeface="Calibri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</a:rPr>
              <a:t>Visibility may be: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+ Public: can be viewed and used by anyone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- Private: only the class itself has access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# Protected: the class and subclasses have access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 ~ Package: only classes in the same package have access</a:t>
            </a: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</a:rPr>
              <a:t>/ symbolizes a derived attribute 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At</a:t>
            </a:r>
            <a:r>
              <a:rPr lang="en-US" dirty="0" smtClean="0">
                <a:latin typeface="Calibri" pitchFamily="34" charset="0"/>
              </a:rPr>
              <a:t>t</a:t>
            </a:r>
            <a:r>
              <a:rPr lang="ro-RO" dirty="0" smtClean="0">
                <a:latin typeface="Calibri" pitchFamily="34" charset="0"/>
              </a:rPr>
              <a:t>ribute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ro-RO" dirty="0" smtClean="0">
                <a:latin typeface="Calibri" pitchFamily="34" charset="0"/>
              </a:rPr>
              <a:t> -</a:t>
            </a:r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229600" cy="9144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1800" dirty="0" smtClean="0">
                <a:latin typeface="Calibri" pitchFamily="34" charset="0"/>
              </a:rPr>
              <a:t>UML allows specification  of multiplicity for attributes ,when you want to define more than one value for an attribute. They have the following meanings</a:t>
            </a: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2514600"/>
          <a:ext cx="4267200" cy="2286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108"/>
                <a:gridCol w="2790092"/>
              </a:tblGrid>
              <a:tr h="28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</a:rPr>
                        <a:t>Multiplicity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</a:rPr>
                        <a:t>Meaning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Exactly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(default)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Exactly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1..4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From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1 to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4 (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inclusive)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3, 5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3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or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1..*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At least one or more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28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*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Unlimited (including 0)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27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0..1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 0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or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953000"/>
            <a:ext cx="8001000" cy="1905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lvl="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300" dirty="0" smtClean="0">
                <a:latin typeface="Calibri" pitchFamily="34" charset="0"/>
              </a:rPr>
              <a:t>Property indicates an additional property that applies to the attribute:</a:t>
            </a:r>
          </a:p>
          <a:p>
            <a:pPr marL="7315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300" dirty="0" smtClean="0">
                <a:latin typeface="Calibri" pitchFamily="34" charset="0"/>
              </a:rPr>
              <a:t>{</a:t>
            </a:r>
            <a:r>
              <a:rPr lang="en-US" sz="3300" dirty="0" err="1" smtClean="0">
                <a:latin typeface="Calibri" pitchFamily="34" charset="0"/>
              </a:rPr>
              <a:t>readonly</a:t>
            </a:r>
            <a:r>
              <a:rPr lang="en-US" sz="3300" dirty="0" smtClean="0">
                <a:latin typeface="Calibri" pitchFamily="34" charset="0"/>
              </a:rPr>
              <a:t>}: the attribute can be read but not modified</a:t>
            </a:r>
          </a:p>
          <a:p>
            <a:pPr marL="7315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300" dirty="0" smtClean="0">
                <a:latin typeface="Calibri" pitchFamily="34" charset="0"/>
              </a:rPr>
              <a:t>{ordered}, {unordered}: an ordered or unordered set</a:t>
            </a:r>
          </a:p>
          <a:p>
            <a:pPr marL="731520" lvl="1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300" dirty="0" smtClean="0">
                <a:latin typeface="Calibri" pitchFamily="34" charset="0"/>
              </a:rPr>
              <a:t>{unique}, {</a:t>
            </a:r>
            <a:r>
              <a:rPr lang="en-US" sz="3300" dirty="0" err="1" smtClean="0">
                <a:latin typeface="Calibri" pitchFamily="34" charset="0"/>
              </a:rPr>
              <a:t>nonunique</a:t>
            </a:r>
            <a:r>
              <a:rPr lang="en-US" sz="3300" dirty="0" smtClean="0">
                <a:latin typeface="Calibri" pitchFamily="34" charset="0"/>
              </a:rPr>
              <a:t>}: the set of values may or may not contain identical items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Operations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498600"/>
            <a:ext cx="8305800" cy="28194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</a:rPr>
              <a:t>The general form of an operation is: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alibri" pitchFamily="34" charset="0"/>
              </a:rPr>
              <a:t>[visibility] name ([direction]</a:t>
            </a:r>
            <a:r>
              <a:rPr lang="ro-RO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parameter list) [:returned type] [{property}]</a:t>
            </a:r>
          </a:p>
          <a:p>
            <a:r>
              <a:rPr lang="en-US" sz="2000" dirty="0" smtClean="0">
                <a:latin typeface="Calibri" pitchFamily="34" charset="0"/>
              </a:rPr>
              <a:t>Visibility - the same as in class</a:t>
            </a:r>
          </a:p>
          <a:p>
            <a:r>
              <a:rPr lang="ro-RO" sz="2000" dirty="0" smtClean="0">
                <a:latin typeface="Calibri" pitchFamily="34" charset="0"/>
              </a:rPr>
              <a:t>Direc</a:t>
            </a:r>
            <a:r>
              <a:rPr lang="en-US" sz="2000" dirty="0" err="1" smtClean="0">
                <a:latin typeface="Calibri" pitchFamily="34" charset="0"/>
              </a:rPr>
              <a:t>tion</a:t>
            </a:r>
            <a:r>
              <a:rPr lang="ro-RO" sz="2000" dirty="0" smtClean="0">
                <a:latin typeface="Calibri" pitchFamily="34" charset="0"/>
              </a:rPr>
              <a:t> - </a:t>
            </a:r>
            <a:r>
              <a:rPr lang="en-US" sz="2000" dirty="0" smtClean="0">
                <a:latin typeface="Calibri" pitchFamily="34" charset="0"/>
              </a:rPr>
              <a:t>'in'   |   'out'   |   '</a:t>
            </a:r>
            <a:r>
              <a:rPr lang="en-US" sz="2000" dirty="0" err="1" smtClean="0">
                <a:latin typeface="Calibri" pitchFamily="34" charset="0"/>
              </a:rPr>
              <a:t>inout</a:t>
            </a:r>
            <a:r>
              <a:rPr lang="en-US" sz="2000" dirty="0" smtClean="0">
                <a:latin typeface="Calibri" pitchFamily="34" charset="0"/>
              </a:rPr>
              <a:t>'   |   'return' </a:t>
            </a:r>
          </a:p>
          <a:p>
            <a:r>
              <a:rPr lang="en-US" sz="2000" dirty="0" smtClean="0">
                <a:latin typeface="Calibri" pitchFamily="34" charset="0"/>
              </a:rPr>
              <a:t>Return type - whether they return something, if it’s a function</a:t>
            </a:r>
          </a:p>
          <a:p>
            <a:r>
              <a:rPr lang="en-US" sz="2000" dirty="0" smtClean="0">
                <a:latin typeface="Calibri" pitchFamily="34" charset="0"/>
              </a:rPr>
              <a:t>An example of an operation’s  property: </a:t>
            </a:r>
            <a:r>
              <a:rPr lang="ro-RO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{query} </a:t>
            </a:r>
            <a:r>
              <a:rPr lang="ro-RO" sz="2000" dirty="0" smtClean="0">
                <a:latin typeface="Calibri" pitchFamily="34" charset="0"/>
              </a:rPr>
              <a:t>– </a:t>
            </a:r>
            <a:r>
              <a:rPr lang="en-US" sz="2000" dirty="0" smtClean="0">
                <a:latin typeface="Calibri" pitchFamily="34" charset="0"/>
              </a:rPr>
              <a:t>it does not change the stat of an object or other objects	</a:t>
            </a: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4495800"/>
            <a:ext cx="3657600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Attribute examples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noProof="0" dirty="0" smtClean="0">
                <a:latin typeface="Calibri" pitchFamily="34" charset="0"/>
              </a:rPr>
              <a:t>- age:</a:t>
            </a:r>
            <a:r>
              <a:rPr lang="ro-RO" sz="1700" noProof="0" dirty="0" smtClean="0">
                <a:latin typeface="Calibri" pitchFamily="34" charset="0"/>
              </a:rPr>
              <a:t> Integ</a:t>
            </a:r>
            <a:r>
              <a:rPr lang="en-US" sz="1700" noProof="0" dirty="0" smtClean="0">
                <a:latin typeface="Calibri" pitchFamily="34" charset="0"/>
              </a:rPr>
              <a:t>e</a:t>
            </a:r>
            <a:r>
              <a:rPr lang="ro-RO" sz="1700" noProof="0" dirty="0" smtClean="0">
                <a:latin typeface="Calibri" pitchFamily="34" charset="0"/>
              </a:rPr>
              <a:t>r</a:t>
            </a:r>
            <a:r>
              <a:rPr lang="en-US" sz="1700" noProof="0" dirty="0" smtClean="0">
                <a:latin typeface="Calibri" pitchFamily="34" charset="0"/>
              </a:rPr>
              <a:t> {age&gt;18}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 </a:t>
            </a:r>
            <a:r>
              <a:rPr kumimoji="0" lang="en-US" sz="17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name:String</a:t>
            </a:r>
            <a:r>
              <a:rPr kumimoji="0" lang="en-US" sz="1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[1..2]=“Ioana”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noProof="0" dirty="0" smtClean="0">
                <a:latin typeface="Calibri" pitchFamily="34" charset="0"/>
              </a:rPr>
              <a:t>~ </a:t>
            </a:r>
            <a:r>
              <a:rPr lang="en-US" sz="1700" noProof="0" dirty="0" err="1" smtClean="0">
                <a:latin typeface="Calibri" pitchFamily="34" charset="0"/>
              </a:rPr>
              <a:t>Id:String</a:t>
            </a:r>
            <a:r>
              <a:rPr lang="en-US" sz="1700" noProof="0" dirty="0" smtClean="0">
                <a:latin typeface="Calibri" pitchFamily="34" charset="0"/>
              </a:rPr>
              <a:t> {unique}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dirty="0" smtClean="0">
                <a:latin typeface="Calibri" pitchFamily="34" charset="0"/>
              </a:rPr>
              <a:t>/ </a:t>
            </a:r>
            <a:r>
              <a:rPr lang="en-US" sz="1700" dirty="0" err="1" smtClean="0">
                <a:latin typeface="Calibri" pitchFamily="34" charset="0"/>
              </a:rPr>
              <a:t>TotalValues:Real</a:t>
            </a:r>
            <a:r>
              <a:rPr lang="en-US" sz="1700" dirty="0" smtClean="0">
                <a:latin typeface="Calibri" pitchFamily="34" charset="0"/>
              </a:rPr>
              <a:t>=0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343400" y="4495800"/>
            <a:ext cx="4343400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Operations examples 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noProof="0" dirty="0" smtClean="0">
                <a:latin typeface="Calibri" pitchFamily="34" charset="0"/>
              </a:rPr>
              <a:t>+ </a:t>
            </a:r>
            <a:r>
              <a:rPr lang="ro-RO" sz="1700" noProof="0" dirty="0" smtClean="0">
                <a:latin typeface="Calibri" pitchFamily="34" charset="0"/>
              </a:rPr>
              <a:t>set</a:t>
            </a:r>
            <a:r>
              <a:rPr lang="en-US" sz="1700" noProof="0" dirty="0" smtClean="0">
                <a:latin typeface="Calibri" pitchFamily="34" charset="0"/>
              </a:rPr>
              <a:t>Age </a:t>
            </a:r>
            <a:r>
              <a:rPr lang="en-US" sz="1700" dirty="0" smtClean="0">
                <a:latin typeface="Calibri" pitchFamily="34" charset="0"/>
              </a:rPr>
              <a:t>(out Age: Integer)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noProof="0" dirty="0" smtClean="0">
                <a:latin typeface="Calibri" pitchFamily="34" charset="0"/>
              </a:rPr>
              <a:t>+ </a:t>
            </a:r>
            <a:r>
              <a:rPr lang="en-US" sz="1700" noProof="0" dirty="0" err="1" smtClean="0">
                <a:latin typeface="Calibri" pitchFamily="34" charset="0"/>
              </a:rPr>
              <a:t>getAge</a:t>
            </a:r>
            <a:r>
              <a:rPr lang="en-US" sz="1700" noProof="0" dirty="0" smtClean="0">
                <a:latin typeface="Calibri" pitchFamily="34" charset="0"/>
              </a:rPr>
              <a:t>(in </a:t>
            </a:r>
            <a:r>
              <a:rPr lang="en-US" sz="1700" noProof="0" dirty="0" err="1" smtClean="0">
                <a:latin typeface="Calibri" pitchFamily="34" charset="0"/>
              </a:rPr>
              <a:t>Id:String</a:t>
            </a:r>
            <a:r>
              <a:rPr lang="en-US" sz="1700" noProof="0" dirty="0" smtClean="0">
                <a:latin typeface="Calibri" pitchFamily="34" charset="0"/>
              </a:rPr>
              <a:t>): Integer {query}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1700" noProof="0" dirty="0" smtClean="0">
                <a:latin typeface="Calibri" pitchFamily="34" charset="0"/>
              </a:rPr>
              <a:t>- </a:t>
            </a:r>
            <a:r>
              <a:rPr lang="en-US" sz="1700" noProof="0" dirty="0" err="1" smtClean="0">
                <a:latin typeface="Calibri" pitchFamily="34" charset="0"/>
              </a:rPr>
              <a:t>changeName</a:t>
            </a:r>
            <a:r>
              <a:rPr lang="en-US" sz="1700" noProof="0" dirty="0" smtClean="0">
                <a:latin typeface="Calibri" pitchFamily="34" charset="0"/>
              </a:rPr>
              <a:t>(</a:t>
            </a:r>
            <a:r>
              <a:rPr lang="en-US" sz="1700" noProof="0" dirty="0" err="1" smtClean="0">
                <a:latin typeface="Calibri" pitchFamily="34" charset="0"/>
              </a:rPr>
              <a:t>inout</a:t>
            </a:r>
            <a:r>
              <a:rPr lang="en-US" sz="1700" noProof="0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Na</a:t>
            </a:r>
            <a:r>
              <a:rPr lang="en-US" sz="1700" noProof="0" dirty="0" err="1" smtClean="0">
                <a:latin typeface="Calibri" pitchFamily="34" charset="0"/>
              </a:rPr>
              <a:t>me:String</a:t>
            </a:r>
            <a:r>
              <a:rPr lang="en-US" sz="1700" noProof="0" dirty="0" smtClean="0">
                <a:latin typeface="Calibri" pitchFamily="34" charset="0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Co</a:t>
            </a:r>
            <a:r>
              <a:rPr lang="en-US" dirty="0" err="1" smtClean="0">
                <a:latin typeface="Calibri" pitchFamily="34" charset="0"/>
              </a:rPr>
              <a:t>nstraints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Calibri" pitchFamily="34" charset="0"/>
              </a:rPr>
              <a:t>A constraint is an expression that restricts a certain element of a class diagrams.</a:t>
            </a:r>
          </a:p>
          <a:p>
            <a:r>
              <a:rPr lang="en-US" sz="2800" dirty="0" smtClean="0">
                <a:latin typeface="Calibri" pitchFamily="34" charset="0"/>
              </a:rPr>
              <a:t>This may be a formal expression (written  in Object Constraint Language - OCL) or it can have a semi-formal or informal format.</a:t>
            </a:r>
          </a:p>
          <a:p>
            <a:r>
              <a:rPr lang="en-US" sz="2800" dirty="0" smtClean="0">
                <a:latin typeface="Calibri" pitchFamily="34" charset="0"/>
              </a:rPr>
              <a:t>They are represented in braces.</a:t>
            </a:r>
            <a:r>
              <a:rPr lang="ro-RO" sz="2800" dirty="0" smtClean="0">
                <a:latin typeface="Calibri" pitchFamily="34" charset="0"/>
              </a:rPr>
              <a:t> </a:t>
            </a:r>
          </a:p>
          <a:p>
            <a:r>
              <a:rPr lang="en-US" sz="2800" dirty="0" smtClean="0">
                <a:latin typeface="Calibri" pitchFamily="34" charset="0"/>
              </a:rPr>
              <a:t>They can be written immediately after defining an element or as a comment.</a:t>
            </a:r>
          </a:p>
          <a:p>
            <a:r>
              <a:rPr lang="en-US" sz="2800" dirty="0" smtClean="0">
                <a:latin typeface="Calibri" pitchFamily="34" charset="0"/>
              </a:rPr>
              <a:t>A constraint can have a name, as follows: </a:t>
            </a:r>
            <a:r>
              <a:rPr lang="ro-RO" sz="2800" dirty="0" smtClean="0">
                <a:latin typeface="Calibri" pitchFamily="34" charset="0"/>
              </a:rPr>
              <a:t>: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{name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: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Boolean expression}</a:t>
            </a:r>
            <a:endParaRPr lang="en-US" sz="2800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ro-RO" dirty="0" smtClean="0">
              <a:latin typeface="Calibri" pitchFamily="34" charset="0"/>
            </a:endParaRPr>
          </a:p>
          <a:p>
            <a:endParaRPr lang="ro-RO" dirty="0" smtClean="0">
              <a:latin typeface="Calibri" pitchFamily="34" charset="0"/>
            </a:endParaRPr>
          </a:p>
          <a:p>
            <a:endParaRPr lang="ro-RO" b="1" dirty="0" smtClean="0">
              <a:latin typeface="Calibri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4724400"/>
            <a:ext cx="46482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o-RO" sz="2000" dirty="0" smtClean="0">
                <a:solidFill>
                  <a:schemeClr val="tx1"/>
                </a:solidFill>
                <a:latin typeface="Calibri" pitchFamily="34" charset="0"/>
              </a:rPr>
              <a:t>Examples of OCL constraints:</a:t>
            </a:r>
            <a:endParaRPr kumimoji="0" lang="ro-R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r>
              <a:rPr lang="en-US" sz="1700" b="1" dirty="0" smtClean="0">
                <a:latin typeface="Calibri" pitchFamily="34" charset="0"/>
              </a:rPr>
              <a:t>context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Organisation</a:t>
            </a:r>
            <a:endParaRPr lang="en-US" sz="1700" dirty="0" smtClean="0">
              <a:latin typeface="Calibri" pitchFamily="34" charset="0"/>
            </a:endParaRPr>
          </a:p>
          <a:p>
            <a:r>
              <a:rPr lang="en-US" sz="1700" b="1" dirty="0" smtClean="0">
                <a:latin typeface="Calibri" pitchFamily="34" charset="0"/>
              </a:rPr>
              <a:t>  inv:</a:t>
            </a:r>
            <a:r>
              <a:rPr lang="en-US" sz="1700" dirty="0" smtClean="0">
                <a:latin typeface="Calibri" pitchFamily="34" charset="0"/>
              </a:rPr>
              <a:t> self. </a:t>
            </a:r>
            <a:r>
              <a:rPr lang="en-US" sz="1700" dirty="0" err="1" smtClean="0">
                <a:latin typeface="Calibri" pitchFamily="34" charset="0"/>
              </a:rPr>
              <a:t>departaments</a:t>
            </a:r>
            <a:r>
              <a:rPr lang="ro-RO" sz="1700" dirty="0" smtClean="0">
                <a:latin typeface="Calibri" pitchFamily="34" charset="0"/>
                <a:sym typeface="Symbol"/>
              </a:rPr>
              <a:t></a:t>
            </a:r>
            <a:r>
              <a:rPr lang="ro-RO" sz="1700" dirty="0" smtClean="0">
                <a:latin typeface="Calibri" pitchFamily="34" charset="0"/>
              </a:rPr>
              <a:t>isUnique (n</a:t>
            </a:r>
            <a:r>
              <a:rPr lang="en-US" sz="1700" dirty="0" smtClean="0">
                <a:latin typeface="Calibri" pitchFamily="34" charset="0"/>
              </a:rPr>
              <a:t>a</a:t>
            </a:r>
            <a:r>
              <a:rPr lang="ro-RO" sz="1700" dirty="0" smtClean="0">
                <a:latin typeface="Calibri" pitchFamily="34" charset="0"/>
              </a:rPr>
              <a:t>me)</a:t>
            </a:r>
            <a:endParaRPr lang="en-US" sz="1700" dirty="0" smtClean="0">
              <a:latin typeface="Calibri" pitchFamily="34" charset="0"/>
            </a:endParaRPr>
          </a:p>
          <a:p>
            <a:r>
              <a:rPr lang="en-GB" sz="1700" b="1" dirty="0" smtClean="0">
                <a:latin typeface="Calibri" pitchFamily="34" charset="0"/>
              </a:rPr>
              <a:t>  inv: </a:t>
            </a:r>
            <a:r>
              <a:rPr lang="en-GB" sz="1700" dirty="0" err="1" smtClean="0">
                <a:latin typeface="Calibri" pitchFamily="34" charset="0"/>
              </a:rPr>
              <a:t>departaments.employees</a:t>
            </a:r>
            <a:r>
              <a:rPr lang="ro-RO" sz="1700" dirty="0" smtClean="0">
                <a:latin typeface="Calibri" pitchFamily="34" charset="0"/>
                <a:sym typeface="Symbol"/>
              </a:rPr>
              <a:t></a:t>
            </a:r>
            <a:r>
              <a:rPr lang="ro-RO" sz="1700" dirty="0" smtClean="0">
                <a:latin typeface="Calibri" pitchFamily="34" charset="0"/>
              </a:rPr>
              <a:t>isUnique (cod</a:t>
            </a:r>
            <a:r>
              <a:rPr lang="en-US" sz="1700" dirty="0" smtClean="0">
                <a:latin typeface="Calibri" pitchFamily="34" charset="0"/>
              </a:rPr>
              <a:t>e</a:t>
            </a:r>
            <a:r>
              <a:rPr lang="ro-RO" sz="1700" dirty="0" smtClean="0">
                <a:latin typeface="Calibri" pitchFamily="34" charset="0"/>
              </a:rPr>
              <a:t>)</a:t>
            </a:r>
            <a:endParaRPr kumimoji="0" lang="ro-RO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876800"/>
            <a:ext cx="3380509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An association </a:t>
            </a:r>
            <a:r>
              <a:rPr lang="en-US" dirty="0" smtClean="0">
                <a:latin typeface="Calibri" pitchFamily="34" charset="0"/>
              </a:rPr>
              <a:t>implies establishing a relationship between classes.</a:t>
            </a:r>
            <a:endParaRPr lang="ro-RO" dirty="0" smtClean="0">
              <a:latin typeface="Calibri" pitchFamily="34" charset="0"/>
            </a:endParaRPr>
          </a:p>
          <a:p>
            <a:r>
              <a:rPr lang="ro-RO" dirty="0" smtClean="0">
                <a:latin typeface="Calibri" pitchFamily="34" charset="0"/>
              </a:rPr>
              <a:t>It is characterized by: </a:t>
            </a: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name</a:t>
            </a:r>
            <a:r>
              <a:rPr lang="ro-RO" dirty="0" smtClean="0">
                <a:latin typeface="Calibri" pitchFamily="34" charset="0"/>
              </a:rPr>
              <a:t> (op</a:t>
            </a:r>
            <a:r>
              <a:rPr lang="en-US" dirty="0" smtClean="0">
                <a:latin typeface="Calibri" pitchFamily="34" charset="0"/>
              </a:rPr>
              <a:t>t</a:t>
            </a:r>
            <a:r>
              <a:rPr lang="ro-RO" dirty="0" smtClean="0">
                <a:latin typeface="Calibri" pitchFamily="34" charset="0"/>
              </a:rPr>
              <a:t>ional)</a:t>
            </a: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ro-RO" dirty="0" smtClean="0">
                <a:latin typeface="Calibri" pitchFamily="34" charset="0"/>
              </a:rPr>
              <a:t>multiplicities – </a:t>
            </a:r>
            <a:r>
              <a:rPr lang="en-US" dirty="0" smtClean="0">
                <a:latin typeface="Calibri" pitchFamily="34" charset="0"/>
              </a:rPr>
              <a:t>specified at both ends of the association	</a:t>
            </a:r>
            <a:r>
              <a:rPr lang="ro-RO" dirty="0" smtClean="0">
                <a:latin typeface="Calibri" pitchFamily="34" charset="0"/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roles of the association: specified at each end of the association and contain a brief and representative description (1-2 nouns)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navigation direction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itchFamily="34" charset="0"/>
              </a:rPr>
              <a:t>Types of associations</a:t>
            </a:r>
            <a:r>
              <a:rPr lang="ro-RO" dirty="0" smtClean="0">
                <a:latin typeface="Calibri" pitchFamily="34" charset="0"/>
              </a:rPr>
              <a:t>:</a:t>
            </a:r>
            <a:endParaRPr lang="en-US" dirty="0" smtClean="0">
              <a:latin typeface="Calibri" pitchFamily="34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</a:rPr>
              <a:t>unar</a:t>
            </a:r>
            <a:r>
              <a:rPr lang="en-US" dirty="0" smtClean="0">
                <a:latin typeface="Calibri" pitchFamily="34" charset="0"/>
              </a:rPr>
              <a:t>y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</a:rPr>
              <a:t>binar</a:t>
            </a:r>
            <a:r>
              <a:rPr lang="en-US" dirty="0" smtClean="0">
                <a:latin typeface="Calibri" pitchFamily="34" charset="0"/>
              </a:rPr>
              <a:t>y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</a:rPr>
              <a:t>ternar</a:t>
            </a:r>
            <a:r>
              <a:rPr lang="en-US" dirty="0" smtClean="0">
                <a:latin typeface="Calibri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itchFamily="34" charset="0"/>
              </a:rPr>
              <a:t>Relations</a:t>
            </a:r>
            <a:r>
              <a:rPr lang="en-US" dirty="0" smtClean="0">
                <a:latin typeface="Calibri" pitchFamily="34" charset="0"/>
              </a:rPr>
              <a:t>hips</a:t>
            </a:r>
            <a:r>
              <a:rPr lang="ro-RO" dirty="0" smtClean="0">
                <a:latin typeface="Calibri" pitchFamily="34" charset="0"/>
              </a:rPr>
              <a:t> between classes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-2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Types of associations </a:t>
            </a:r>
            <a:r>
              <a:rPr lang="ro-RO" sz="2200" dirty="0" smtClean="0">
                <a:latin typeface="Calibri" pitchFamily="34" charset="0"/>
              </a:rPr>
              <a:t>:</a:t>
            </a:r>
            <a:endParaRPr lang="en-US" sz="2200" dirty="0" smtClean="0">
              <a:latin typeface="Calibri" pitchFamily="34" charset="0"/>
            </a:endParaRPr>
          </a:p>
          <a:p>
            <a:r>
              <a:rPr lang="ro-RO" sz="2200" dirty="0" smtClean="0">
                <a:latin typeface="Calibri" pitchFamily="34" charset="0"/>
              </a:rPr>
              <a:t>Unar</a:t>
            </a:r>
            <a:r>
              <a:rPr lang="en-US" sz="2200" dirty="0" smtClean="0">
                <a:latin typeface="Calibri" pitchFamily="34" charset="0"/>
              </a:rPr>
              <a:t>y</a:t>
            </a:r>
            <a:r>
              <a:rPr lang="ro-RO" sz="2200" dirty="0" smtClean="0">
                <a:latin typeface="Calibri" pitchFamily="34" charset="0"/>
              </a:rPr>
              <a:t>: </a:t>
            </a:r>
            <a:r>
              <a:rPr lang="en-US" sz="2200" dirty="0" smtClean="0">
                <a:latin typeface="Calibri" pitchFamily="34" charset="0"/>
              </a:rPr>
              <a:t>connects a class to itself</a:t>
            </a:r>
            <a:r>
              <a:rPr lang="ro-RO" sz="2200" dirty="0" smtClean="0">
                <a:latin typeface="Calibri" pitchFamily="34" charset="0"/>
              </a:rPr>
              <a:t>.</a:t>
            </a:r>
          </a:p>
          <a:p>
            <a:pPr lvl="1">
              <a:buNone/>
            </a:pPr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pPr lvl="1">
              <a:buNone/>
            </a:pPr>
            <a:endParaRPr lang="ro-RO" sz="2200" dirty="0" smtClean="0">
              <a:latin typeface="Calibri" pitchFamily="34" charset="0"/>
            </a:endParaRPr>
          </a:p>
          <a:p>
            <a:endParaRPr lang="ro-RO" sz="2200" dirty="0" smtClean="0">
              <a:latin typeface="Calibri" pitchFamily="34" charset="0"/>
            </a:endParaRPr>
          </a:p>
          <a:p>
            <a:pPr>
              <a:buNone/>
            </a:pPr>
            <a:endParaRPr lang="ro-RO" sz="2200" b="1" dirty="0" smtClean="0">
              <a:latin typeface="Calibri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3403600"/>
            <a:ext cx="8001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ro-R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Binar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y</a:t>
            </a:r>
            <a:r>
              <a:rPr kumimoji="0" lang="ro-R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between two classes</a:t>
            </a:r>
            <a:r>
              <a:rPr kumimoji="0" lang="ro-RO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0" y="4724400"/>
            <a:ext cx="8001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ro-R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Ternar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y</a:t>
            </a:r>
            <a:r>
              <a:rPr kumimoji="0" lang="ro-R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</a:rPr>
              <a:t>hey are usually transformed in binary association.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o-R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750" t="43333" r="43750" b="36667"/>
          <a:stretch>
            <a:fillRect/>
          </a:stretch>
        </p:blipFill>
        <p:spPr bwMode="auto">
          <a:xfrm>
            <a:off x="3352800" y="2286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00" t="35333" r="67250" b="52667"/>
          <a:stretch>
            <a:fillRect/>
          </a:stretch>
        </p:blipFill>
        <p:spPr bwMode="auto">
          <a:xfrm>
            <a:off x="2743200" y="3886200"/>
            <a:ext cx="3200400" cy="7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500" t="44667" r="62750" b="30000"/>
          <a:stretch>
            <a:fillRect/>
          </a:stretch>
        </p:blipFill>
        <p:spPr bwMode="auto">
          <a:xfrm>
            <a:off x="2667000" y="510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1734</TotalTime>
  <Words>1247</Words>
  <Application>Microsoft Office PowerPoint</Application>
  <PresentationFormat>On-screen Show (4:3)</PresentationFormat>
  <Paragraphs>233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Seminar 3 </vt:lpstr>
      <vt:lpstr>Defining a class</vt:lpstr>
      <vt:lpstr>Examples of common stereotype classes</vt:lpstr>
      <vt:lpstr>Attributes -1</vt:lpstr>
      <vt:lpstr>Attributes -2</vt:lpstr>
      <vt:lpstr>Operations</vt:lpstr>
      <vt:lpstr>Constraints</vt:lpstr>
      <vt:lpstr>Relationships between classes - 1</vt:lpstr>
      <vt:lpstr>Relationships between classes -2</vt:lpstr>
      <vt:lpstr>Relationships between classes -3</vt:lpstr>
      <vt:lpstr>Relationships between classes -4</vt:lpstr>
      <vt:lpstr>Relationships between classes -5</vt:lpstr>
      <vt:lpstr>Relationships between classes -6</vt:lpstr>
      <vt:lpstr>Relationships between classes -7</vt:lpstr>
      <vt:lpstr>Relationships between classes -8</vt:lpstr>
      <vt:lpstr>Relationships between classes -9</vt:lpstr>
      <vt:lpstr>Lucru la seminar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Anca Andreescu</dc:creator>
  <cp:lastModifiedBy>Ami</cp:lastModifiedBy>
  <cp:revision>195</cp:revision>
  <dcterms:created xsi:type="dcterms:W3CDTF">2011-10-03T07:27:24Z</dcterms:created>
  <dcterms:modified xsi:type="dcterms:W3CDTF">2017-03-14T10:10:18Z</dcterms:modified>
</cp:coreProperties>
</file>